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oppins"/>
      <p:regular r:id="rId21"/>
      <p:bold r:id="rId22"/>
      <p:italic r:id="rId23"/>
      <p:boldItalic r:id="rId24"/>
    </p:embeddedFont>
    <p:embeddedFont>
      <p:font typeface="Montserrat Black"/>
      <p:bold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Black-boldItalic.fntdata"/><Relationship Id="rId25" Type="http://schemas.openxmlformats.org/officeDocument/2006/relationships/font" Target="fonts/MontserratBlack-bold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5070caa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b5070ca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645578d2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645578d2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645578d2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645578d2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645578d2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645578d2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4387481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4387481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801c3917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801c3917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54cc8104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54cc810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b5070c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b5070c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b5070ca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b5070ca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df5ecd9b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df5ecd9b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645578d2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645578d2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645578d2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645578d2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645578d2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645578d2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645578d2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645578d2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645578d2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645578d2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hyperlink" Target="https://developer.mozilla.org/en-US/docs/Web/JavaScript/Guide/Working_with_objects" TargetMode="External"/><Relationship Id="rId5" Type="http://schemas.openxmlformats.org/officeDocument/2006/relationships/hyperlink" Target="https://developer.mozilla.org/en-US/docs/Web/JavaScript/Reference/Global_Objects/Object" TargetMode="External"/><Relationship Id="rId6" Type="http://schemas.openxmlformats.org/officeDocument/2006/relationships/image" Target="../media/image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750" y="2031749"/>
            <a:ext cx="4301450" cy="14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64775" y="1104900"/>
            <a:ext cx="62538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Objects</a:t>
            </a:r>
            <a:endParaRPr b="1" sz="2600">
              <a:solidFill>
                <a:srgbClr val="C4A54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83275" y="3505200"/>
            <a:ext cx="3592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Muhammad Zahir Junejo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Working with JSON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JSON is a lightweight data interchange format.</a:t>
            </a:r>
            <a:endParaRPr sz="16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</a:t>
            </a:r>
            <a:r>
              <a:rPr lang="en-GB" sz="1600">
                <a:solidFill>
                  <a:srgbClr val="FF00FF"/>
                </a:solidFill>
              </a:rPr>
              <a:t> "name"</a:t>
            </a:r>
            <a:r>
              <a:rPr lang="en-GB" sz="1600">
                <a:solidFill>
                  <a:schemeClr val="lt1"/>
                </a:solidFill>
              </a:rPr>
              <a:t>: </a:t>
            </a:r>
            <a:r>
              <a:rPr lang="en-GB" sz="1600">
                <a:solidFill>
                  <a:srgbClr val="00FF00"/>
                </a:solidFill>
              </a:rPr>
              <a:t>"Alice"</a:t>
            </a:r>
            <a:r>
              <a:rPr lang="en-GB" sz="1600">
                <a:solidFill>
                  <a:schemeClr val="lt1"/>
                </a:solidFill>
              </a:rPr>
              <a:t>,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</a:t>
            </a:r>
            <a:r>
              <a:rPr lang="en-GB" sz="1600">
                <a:solidFill>
                  <a:srgbClr val="FF00FF"/>
                </a:solidFill>
              </a:rPr>
              <a:t> "age"</a:t>
            </a:r>
            <a:r>
              <a:rPr lang="en-GB" sz="1600">
                <a:solidFill>
                  <a:schemeClr val="lt1"/>
                </a:solidFill>
              </a:rPr>
              <a:t>: 28,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FF00FF"/>
                </a:solidFill>
              </a:rPr>
              <a:t>"city"</a:t>
            </a:r>
            <a:r>
              <a:rPr lang="en-GB" sz="1600">
                <a:solidFill>
                  <a:schemeClr val="lt1"/>
                </a:solidFill>
              </a:rPr>
              <a:t>: </a:t>
            </a:r>
            <a:r>
              <a:rPr lang="en-GB" sz="1600">
                <a:solidFill>
                  <a:srgbClr val="00FF00"/>
                </a:solidFill>
              </a:rPr>
              <a:t>"New York"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Working with JSON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Convert JavaScript objects to JSON string using </a:t>
            </a:r>
            <a:r>
              <a:rPr lang="en-GB" sz="1600">
                <a:solidFill>
                  <a:srgbClr val="00FFFF"/>
                </a:solidFill>
              </a:rPr>
              <a:t>JSON</a:t>
            </a:r>
            <a:r>
              <a:rPr lang="en-GB" sz="1600">
                <a:solidFill>
                  <a:schemeClr val="lt1"/>
                </a:solidFill>
              </a:rPr>
              <a:t>.</a:t>
            </a:r>
            <a:r>
              <a:rPr lang="en-GB" sz="1600">
                <a:solidFill>
                  <a:srgbClr val="FFFF00"/>
                </a:solidFill>
              </a:rPr>
              <a:t>stringify</a:t>
            </a:r>
            <a:r>
              <a:rPr lang="en-GB" sz="1600">
                <a:solidFill>
                  <a:schemeClr val="lt1"/>
                </a:solidFill>
              </a:rPr>
              <a:t>().</a:t>
            </a:r>
            <a:endParaRPr sz="16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Convert JSON strings to JavaScript objects using </a:t>
            </a:r>
            <a:r>
              <a:rPr lang="en-GB" sz="1600">
                <a:solidFill>
                  <a:srgbClr val="00FFFF"/>
                </a:solidFill>
              </a:rPr>
              <a:t>JSON</a:t>
            </a:r>
            <a:r>
              <a:rPr lang="en-GB" sz="1600">
                <a:solidFill>
                  <a:schemeClr val="lt1"/>
                </a:solidFill>
              </a:rPr>
              <a:t>.</a:t>
            </a:r>
            <a:r>
              <a:rPr lang="en-GB" sz="1600">
                <a:solidFill>
                  <a:srgbClr val="FFFF00"/>
                </a:solidFill>
              </a:rPr>
              <a:t>parse</a:t>
            </a:r>
            <a:r>
              <a:rPr lang="en-GB" sz="1600">
                <a:solidFill>
                  <a:schemeClr val="lt1"/>
                </a:solidFill>
              </a:rPr>
              <a:t>().</a:t>
            </a:r>
            <a:endParaRPr sz="16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const </a:t>
            </a:r>
            <a:r>
              <a:rPr lang="en-GB" sz="1600">
                <a:solidFill>
                  <a:schemeClr val="lt1"/>
                </a:solidFill>
              </a:rPr>
              <a:t>person = { name: </a:t>
            </a:r>
            <a:r>
              <a:rPr lang="en-GB" sz="1600">
                <a:solidFill>
                  <a:srgbClr val="00FF00"/>
                </a:solidFill>
              </a:rPr>
              <a:t>"Bob"</a:t>
            </a:r>
            <a:r>
              <a:rPr lang="en-GB" sz="1600">
                <a:solidFill>
                  <a:schemeClr val="lt1"/>
                </a:solidFill>
              </a:rPr>
              <a:t>, age: </a:t>
            </a:r>
            <a:r>
              <a:rPr lang="en-GB" sz="1600">
                <a:solidFill>
                  <a:srgbClr val="FF00FF"/>
                </a:solidFill>
              </a:rPr>
              <a:t>35 </a:t>
            </a:r>
            <a:r>
              <a:rPr lang="en-GB" sz="1600">
                <a:solidFill>
                  <a:schemeClr val="lt1"/>
                </a:solidFill>
              </a:rPr>
              <a:t>};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const </a:t>
            </a:r>
            <a:r>
              <a:rPr lang="en-GB" sz="1600">
                <a:solidFill>
                  <a:schemeClr val="lt1"/>
                </a:solidFill>
              </a:rPr>
              <a:t>jsonString = </a:t>
            </a:r>
            <a:r>
              <a:rPr lang="en-GB" sz="1600">
                <a:solidFill>
                  <a:srgbClr val="00FFFF"/>
                </a:solidFill>
              </a:rPr>
              <a:t>JSON</a:t>
            </a:r>
            <a:r>
              <a:rPr lang="en-GB" sz="1600">
                <a:solidFill>
                  <a:schemeClr val="lt1"/>
                </a:solidFill>
              </a:rPr>
              <a:t>.</a:t>
            </a:r>
            <a:r>
              <a:rPr lang="en-GB" sz="1600">
                <a:solidFill>
                  <a:srgbClr val="FFFF00"/>
                </a:solidFill>
              </a:rPr>
              <a:t>stringify</a:t>
            </a:r>
            <a:r>
              <a:rPr lang="en-GB" sz="1600">
                <a:solidFill>
                  <a:schemeClr val="lt1"/>
                </a:solidFill>
              </a:rPr>
              <a:t>(person);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const </a:t>
            </a:r>
            <a:r>
              <a:rPr lang="en-GB" sz="1600">
                <a:solidFill>
                  <a:schemeClr val="lt1"/>
                </a:solidFill>
              </a:rPr>
              <a:t>parsedPerson = </a:t>
            </a:r>
            <a:r>
              <a:rPr lang="en-GB" sz="1600">
                <a:solidFill>
                  <a:srgbClr val="FFFF00"/>
                </a:solidFill>
              </a:rPr>
              <a:t>JSON</a:t>
            </a:r>
            <a:r>
              <a:rPr lang="en-GB" sz="1600">
                <a:solidFill>
                  <a:schemeClr val="lt1"/>
                </a:solidFill>
              </a:rPr>
              <a:t>.</a:t>
            </a:r>
            <a:r>
              <a:rPr lang="en-GB" sz="1600">
                <a:solidFill>
                  <a:srgbClr val="FFFF00"/>
                </a:solidFill>
              </a:rPr>
              <a:t>parse</a:t>
            </a:r>
            <a:r>
              <a:rPr lang="en-GB" sz="1600">
                <a:solidFill>
                  <a:schemeClr val="lt1"/>
                </a:solidFill>
              </a:rPr>
              <a:t>(jsonString);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Manipulating Objects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Use dot notation or bracket notation to add properties.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FF"/>
                </a:solidFill>
              </a:rPr>
              <a:t>person</a:t>
            </a:r>
            <a:r>
              <a:rPr lang="en-GB" sz="1600">
                <a:solidFill>
                  <a:schemeClr val="lt1"/>
                </a:solidFill>
              </a:rPr>
              <a:t>.gender = </a:t>
            </a:r>
            <a:r>
              <a:rPr lang="en-GB" sz="1600">
                <a:solidFill>
                  <a:srgbClr val="FFFF00"/>
                </a:solidFill>
              </a:rPr>
              <a:t>"Male"</a:t>
            </a:r>
            <a:r>
              <a:rPr lang="en-GB" sz="1600">
                <a:solidFill>
                  <a:schemeClr val="lt1"/>
                </a:solidFill>
              </a:rPr>
              <a:t>; </a:t>
            </a:r>
            <a:r>
              <a:rPr lang="en-GB" sz="1600">
                <a:solidFill>
                  <a:srgbClr val="00FF00"/>
                </a:solidFill>
              </a:rPr>
              <a:t>// Adding using dot notation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FF"/>
                </a:solidFill>
              </a:rPr>
              <a:t>person</a:t>
            </a:r>
            <a:r>
              <a:rPr lang="en-GB" sz="1600">
                <a:solidFill>
                  <a:schemeClr val="lt1"/>
                </a:solidFill>
              </a:rPr>
              <a:t>[</a:t>
            </a:r>
            <a:r>
              <a:rPr lang="en-GB" sz="1600">
                <a:solidFill>
                  <a:srgbClr val="93C47D"/>
                </a:solidFill>
              </a:rPr>
              <a:t>"occupation"</a:t>
            </a:r>
            <a:r>
              <a:rPr lang="en-GB" sz="1600">
                <a:solidFill>
                  <a:schemeClr val="lt1"/>
                </a:solidFill>
              </a:rPr>
              <a:t>] = </a:t>
            </a:r>
            <a:r>
              <a:rPr lang="en-GB" sz="1600">
                <a:solidFill>
                  <a:srgbClr val="6AA84F"/>
                </a:solidFill>
              </a:rPr>
              <a:t>"Engineer"</a:t>
            </a:r>
            <a:r>
              <a:rPr lang="en-GB" sz="1600">
                <a:solidFill>
                  <a:schemeClr val="lt1"/>
                </a:solidFill>
              </a:rPr>
              <a:t>; </a:t>
            </a:r>
            <a:r>
              <a:rPr lang="en-GB" sz="1600">
                <a:solidFill>
                  <a:srgbClr val="00FF00"/>
                </a:solidFill>
              </a:rPr>
              <a:t>// Adding using bracket notation</a:t>
            </a:r>
            <a:endParaRPr sz="16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Access properties and update their values.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FF"/>
                </a:solidFill>
              </a:rPr>
              <a:t>person</a:t>
            </a:r>
            <a:r>
              <a:rPr lang="en-GB" sz="1600">
                <a:solidFill>
                  <a:schemeClr val="lt1"/>
                </a:solidFill>
              </a:rPr>
              <a:t>.age = </a:t>
            </a:r>
            <a:r>
              <a:rPr lang="en-GB" sz="1600">
                <a:solidFill>
                  <a:srgbClr val="9900FF"/>
                </a:solidFill>
              </a:rPr>
              <a:t>31</a:t>
            </a:r>
            <a:r>
              <a:rPr lang="en-GB" sz="1600">
                <a:solidFill>
                  <a:schemeClr val="lt1"/>
                </a:solidFill>
              </a:rPr>
              <a:t>; </a:t>
            </a:r>
            <a:r>
              <a:rPr lang="en-GB" sz="1600">
                <a:solidFill>
                  <a:srgbClr val="00FF00"/>
                </a:solidFill>
              </a:rPr>
              <a:t>// Modifying the age property</a:t>
            </a:r>
            <a:endParaRPr sz="1600"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Remove properties using the delete keyword.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00"/>
                </a:solidFill>
              </a:rPr>
              <a:t>delete </a:t>
            </a:r>
            <a:r>
              <a:rPr lang="en-GB" sz="1600">
                <a:solidFill>
                  <a:schemeClr val="lt1"/>
                </a:solidFill>
              </a:rPr>
              <a:t>person.</a:t>
            </a:r>
            <a:r>
              <a:rPr lang="en-GB" sz="1600">
                <a:solidFill>
                  <a:srgbClr val="FF9900"/>
                </a:solidFill>
              </a:rPr>
              <a:t>city</a:t>
            </a:r>
            <a:r>
              <a:rPr lang="en-GB" sz="1600">
                <a:solidFill>
                  <a:schemeClr val="lt1"/>
                </a:solidFill>
              </a:rPr>
              <a:t>; </a:t>
            </a:r>
            <a:r>
              <a:rPr lang="en-GB" sz="1600">
                <a:solidFill>
                  <a:srgbClr val="00FF00"/>
                </a:solidFill>
              </a:rPr>
              <a:t>// Deleting the city property</a:t>
            </a:r>
            <a:endParaRPr sz="1600">
              <a:solidFill>
                <a:srgbClr val="00FF00"/>
              </a:solidFill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https://developer.mozilla.org/en-US/docs/Web/JavaScript/Guide/Working_with_objects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https://developer.mozilla.org/en-US/docs/Web/JavaScript/Reference/Global_Objects/Object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Lecture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- Housekeeping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GB" sz="1600">
                <a:solidFill>
                  <a:schemeClr val="lt1"/>
                </a:solidFill>
              </a:rPr>
              <a:t>T</a:t>
            </a:r>
            <a:r>
              <a:rPr lang="en-GB" sz="1500">
                <a:solidFill>
                  <a:schemeClr val="lt1"/>
                </a:solidFill>
              </a:rPr>
              <a:t>he use of disrespectful language is prohibited in the questions, this is a supportive, learning environment for all - please engage accordingly.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Please review Code of Conduct (in Student Undertaking Agreement) if unsure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No question is daft or silly - </a:t>
            </a:r>
            <a:r>
              <a:rPr b="1" lang="en-GB" sz="1500">
                <a:solidFill>
                  <a:schemeClr val="lt1"/>
                </a:solidFill>
              </a:rPr>
              <a:t>ask them!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Q&amp;A</a:t>
            </a:r>
            <a:r>
              <a:rPr lang="en-GB" sz="1500">
                <a:solidFill>
                  <a:schemeClr val="lt1"/>
                </a:solidFill>
              </a:rPr>
              <a:t> session at the end of the lesson, should you wish to ask any follow-up questions.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Should you have any questions after the lecture, please schedule a mentor session.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For all non-academic questions, please submit a query: </a:t>
            </a:r>
            <a:r>
              <a:rPr lang="en-GB" sz="1500" u="sng">
                <a:solidFill>
                  <a:schemeClr val="hlink"/>
                </a:solidFill>
                <a:hlinkClick r:id="rId4"/>
              </a:rPr>
              <a:t>www.hyperiondev.com/support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708600" y="506263"/>
            <a:ext cx="4020600" cy="4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Pivotal role of objects in structuring data and modeling real-world entities.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Creating objects using object literals, constructor functions, and ES6 classes.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Defining instance variables and methods to encapsulate data and functionality.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JSON as a data interchange format and its serialization/deserialization.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Role of Objects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Objects are fundamental data structures in JavaScript.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They allow us to represent and organize data in a structured manner.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Objects can model real-world entities, making them a crucial concept in programming.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FF00"/>
                </a:solidFill>
              </a:rPr>
              <a:t>// Object representing a car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const </a:t>
            </a:r>
            <a:r>
              <a:rPr lang="en-GB" sz="1600">
                <a:solidFill>
                  <a:schemeClr val="lt1"/>
                </a:solidFill>
              </a:rPr>
              <a:t>car =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make: </a:t>
            </a:r>
            <a:r>
              <a:rPr lang="en-GB" sz="1600">
                <a:solidFill>
                  <a:srgbClr val="00FF00"/>
                </a:solidFill>
              </a:rPr>
              <a:t>"Toyota"</a:t>
            </a:r>
            <a:r>
              <a:rPr lang="en-GB" sz="1600">
                <a:solidFill>
                  <a:schemeClr val="lt1"/>
                </a:solidFill>
              </a:rPr>
              <a:t>,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model: </a:t>
            </a:r>
            <a:r>
              <a:rPr lang="en-GB" sz="1600">
                <a:solidFill>
                  <a:srgbClr val="00FF00"/>
                </a:solidFill>
              </a:rPr>
              <a:t>"Camry"</a:t>
            </a:r>
            <a:r>
              <a:rPr lang="en-GB" sz="1600">
                <a:solidFill>
                  <a:schemeClr val="lt1"/>
                </a:solidFill>
              </a:rPr>
              <a:t>,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year: </a:t>
            </a:r>
            <a:r>
              <a:rPr lang="en-GB" sz="1600">
                <a:solidFill>
                  <a:srgbClr val="FF00FF"/>
                </a:solidFill>
              </a:rPr>
              <a:t>2022</a:t>
            </a:r>
            <a:endParaRPr sz="1600">
              <a:solidFill>
                <a:srgbClr val="FF00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Creating Objects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b="1" lang="en-GB" sz="1600">
                <a:solidFill>
                  <a:schemeClr val="lt1"/>
                </a:solidFill>
              </a:rPr>
              <a:t>Object Literals:</a:t>
            </a:r>
            <a:endParaRPr b="1"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Create objects using curly braces {}.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Define properties and their values within the braces.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</a:t>
            </a:r>
            <a:r>
              <a:rPr lang="en-GB" sz="1600">
                <a:solidFill>
                  <a:schemeClr val="accent1"/>
                </a:solidFill>
              </a:rPr>
              <a:t>const </a:t>
            </a:r>
            <a:r>
              <a:rPr lang="en-GB" sz="1600">
                <a:solidFill>
                  <a:schemeClr val="lt1"/>
                </a:solidFill>
              </a:rPr>
              <a:t>person =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firstName: </a:t>
            </a:r>
            <a:r>
              <a:rPr lang="en-GB" sz="1600">
                <a:solidFill>
                  <a:srgbClr val="00FF00"/>
                </a:solidFill>
              </a:rPr>
              <a:t>"John"</a:t>
            </a:r>
            <a:r>
              <a:rPr lang="en-GB" sz="1600">
                <a:solidFill>
                  <a:schemeClr val="lt1"/>
                </a:solidFill>
              </a:rPr>
              <a:t>,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lastName: </a:t>
            </a:r>
            <a:r>
              <a:rPr lang="en-GB" sz="1600">
                <a:solidFill>
                  <a:srgbClr val="00FF00"/>
                </a:solidFill>
              </a:rPr>
              <a:t>"Doe"</a:t>
            </a:r>
            <a:r>
              <a:rPr lang="en-GB" sz="1600">
                <a:solidFill>
                  <a:schemeClr val="lt1"/>
                </a:solidFill>
              </a:rPr>
              <a:t>,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age: </a:t>
            </a:r>
            <a:r>
              <a:rPr lang="en-GB" sz="1600">
                <a:solidFill>
                  <a:srgbClr val="FF00FF"/>
                </a:solidFill>
              </a:rPr>
              <a:t>30</a:t>
            </a:r>
            <a:endParaRPr sz="1600">
              <a:solidFill>
                <a:srgbClr val="FF00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Creating Objects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b="1" lang="en-GB" sz="1600">
                <a:solidFill>
                  <a:schemeClr val="lt1"/>
                </a:solidFill>
              </a:rPr>
              <a:t>Constructor Functions</a:t>
            </a:r>
            <a:r>
              <a:rPr b="1" lang="en-GB" sz="1600">
                <a:solidFill>
                  <a:schemeClr val="lt1"/>
                </a:solidFill>
              </a:rPr>
              <a:t>:</a:t>
            </a:r>
            <a:endParaRPr b="1"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Create custom object types using constructor functions.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Define properties and methods using the </a:t>
            </a:r>
            <a:r>
              <a:rPr lang="en-GB" sz="1600">
                <a:solidFill>
                  <a:srgbClr val="FF00FF"/>
                </a:solidFill>
              </a:rPr>
              <a:t>this </a:t>
            </a:r>
            <a:r>
              <a:rPr lang="en-GB" sz="1600">
                <a:solidFill>
                  <a:schemeClr val="lt1"/>
                </a:solidFill>
              </a:rPr>
              <a:t>keyword.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FF"/>
                </a:solidFill>
              </a:rPr>
              <a:t>function </a:t>
            </a:r>
            <a:r>
              <a:rPr lang="en-GB" sz="1600">
                <a:solidFill>
                  <a:srgbClr val="FFFF00"/>
                </a:solidFill>
              </a:rPr>
              <a:t>Person</a:t>
            </a:r>
            <a:r>
              <a:rPr lang="en-GB" sz="1600">
                <a:solidFill>
                  <a:schemeClr val="lt1"/>
                </a:solidFill>
              </a:rPr>
              <a:t>(firstName, lastName, age)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C27BA0"/>
                </a:solidFill>
              </a:rPr>
              <a:t>this</a:t>
            </a:r>
            <a:r>
              <a:rPr lang="en-GB" sz="1600">
                <a:solidFill>
                  <a:schemeClr val="lt1"/>
                </a:solidFill>
              </a:rPr>
              <a:t>.firstName = firstName;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C27BA0"/>
                </a:solidFill>
              </a:rPr>
              <a:t>this</a:t>
            </a:r>
            <a:r>
              <a:rPr lang="en-GB" sz="1600">
                <a:solidFill>
                  <a:schemeClr val="lt1"/>
                </a:solidFill>
              </a:rPr>
              <a:t>.lastName = lastName;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C27BA0"/>
                </a:solidFill>
              </a:rPr>
              <a:t>this</a:t>
            </a:r>
            <a:r>
              <a:rPr lang="en-GB" sz="1600">
                <a:solidFill>
                  <a:schemeClr val="lt1"/>
                </a:solidFill>
              </a:rPr>
              <a:t>.age = age;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27BA0"/>
                </a:solidFill>
              </a:rPr>
              <a:t>const </a:t>
            </a:r>
            <a:r>
              <a:rPr lang="en-GB" sz="1600">
                <a:solidFill>
                  <a:schemeClr val="lt1"/>
                </a:solidFill>
              </a:rPr>
              <a:t>person = new </a:t>
            </a:r>
            <a:r>
              <a:rPr lang="en-GB" sz="1600">
                <a:solidFill>
                  <a:srgbClr val="FFFF00"/>
                </a:solidFill>
              </a:rPr>
              <a:t>Person</a:t>
            </a:r>
            <a:r>
              <a:rPr lang="en-GB" sz="1600">
                <a:solidFill>
                  <a:schemeClr val="lt1"/>
                </a:solidFill>
              </a:rPr>
              <a:t>(</a:t>
            </a:r>
            <a:r>
              <a:rPr lang="en-GB" sz="1600">
                <a:solidFill>
                  <a:srgbClr val="00FF00"/>
                </a:solidFill>
              </a:rPr>
              <a:t>"Jane"</a:t>
            </a:r>
            <a:r>
              <a:rPr lang="en-GB" sz="1600">
                <a:solidFill>
                  <a:schemeClr val="lt1"/>
                </a:solidFill>
              </a:rPr>
              <a:t>, </a:t>
            </a:r>
            <a:r>
              <a:rPr lang="en-GB" sz="1600">
                <a:solidFill>
                  <a:srgbClr val="00FF00"/>
                </a:solidFill>
              </a:rPr>
              <a:t>"Smith"</a:t>
            </a:r>
            <a:r>
              <a:rPr lang="en-GB" sz="1600">
                <a:solidFill>
                  <a:schemeClr val="lt1"/>
                </a:solidFill>
              </a:rPr>
              <a:t>, </a:t>
            </a:r>
            <a:r>
              <a:rPr lang="en-GB" sz="1600">
                <a:solidFill>
                  <a:srgbClr val="00FFFF"/>
                </a:solidFill>
              </a:rPr>
              <a:t>25</a:t>
            </a:r>
            <a:r>
              <a:rPr lang="en-GB" sz="1600">
                <a:solidFill>
                  <a:schemeClr val="lt1"/>
                </a:solidFill>
              </a:rPr>
              <a:t>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Creating Objects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b="1" lang="en-GB" sz="1600">
                <a:solidFill>
                  <a:schemeClr val="lt1"/>
                </a:solidFill>
              </a:rPr>
              <a:t>ES6 Classes</a:t>
            </a:r>
            <a:r>
              <a:rPr b="1" lang="en-GB" sz="1600">
                <a:solidFill>
                  <a:schemeClr val="lt1"/>
                </a:solidFill>
              </a:rPr>
              <a:t>:</a:t>
            </a:r>
            <a:endParaRPr b="1"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Create classes using the class keyword for cleaner syntax.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Define properties and methods within the class.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</a:rPr>
              <a:t>class </a:t>
            </a:r>
            <a:r>
              <a:rPr lang="en-GB" sz="1500">
                <a:solidFill>
                  <a:srgbClr val="FF0000"/>
                </a:solidFill>
              </a:rPr>
              <a:t>Animal </a:t>
            </a:r>
            <a:r>
              <a:rPr lang="en-GB" sz="1500">
                <a:solidFill>
                  <a:schemeClr val="lt1"/>
                </a:solidFill>
              </a:rPr>
              <a:t>{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  </a:t>
            </a:r>
            <a:r>
              <a:rPr lang="en-GB" sz="1500">
                <a:solidFill>
                  <a:srgbClr val="FF9900"/>
                </a:solidFill>
              </a:rPr>
              <a:t>constructor</a:t>
            </a:r>
            <a:r>
              <a:rPr lang="en-GB" sz="1500">
                <a:solidFill>
                  <a:schemeClr val="lt1"/>
                </a:solidFill>
              </a:rPr>
              <a:t>(name, species) {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    </a:t>
            </a:r>
            <a:r>
              <a:rPr lang="en-GB" sz="1500">
                <a:solidFill>
                  <a:srgbClr val="FF00FF"/>
                </a:solidFill>
              </a:rPr>
              <a:t>this</a:t>
            </a:r>
            <a:r>
              <a:rPr lang="en-GB" sz="1500">
                <a:solidFill>
                  <a:schemeClr val="lt1"/>
                </a:solidFill>
              </a:rPr>
              <a:t>.name = name;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    </a:t>
            </a:r>
            <a:r>
              <a:rPr lang="en-GB" sz="1500">
                <a:solidFill>
                  <a:srgbClr val="FF00FF"/>
                </a:solidFill>
              </a:rPr>
              <a:t>this</a:t>
            </a:r>
            <a:r>
              <a:rPr lang="en-GB" sz="1500">
                <a:solidFill>
                  <a:schemeClr val="lt1"/>
                </a:solidFill>
              </a:rPr>
              <a:t>.species = species;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  }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  </a:t>
            </a:r>
            <a:r>
              <a:rPr lang="en-GB" sz="1500">
                <a:solidFill>
                  <a:srgbClr val="FFFF00"/>
                </a:solidFill>
              </a:rPr>
              <a:t>greet</a:t>
            </a:r>
            <a:r>
              <a:rPr lang="en-GB" sz="1500">
                <a:solidFill>
                  <a:schemeClr val="lt1"/>
                </a:solidFill>
              </a:rPr>
              <a:t>() {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    console.log(</a:t>
            </a:r>
            <a:r>
              <a:rPr lang="en-GB" sz="1500">
                <a:solidFill>
                  <a:srgbClr val="00FF00"/>
                </a:solidFill>
              </a:rPr>
              <a:t>`Hello, I'm ${this.name} the ${this.species}.`</a:t>
            </a:r>
            <a:r>
              <a:rPr lang="en-GB" sz="1500">
                <a:solidFill>
                  <a:schemeClr val="lt1"/>
                </a:solidFill>
              </a:rPr>
              <a:t>);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  }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}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</a:rPr>
              <a:t>const </a:t>
            </a:r>
            <a:r>
              <a:rPr lang="en-GB" sz="1500">
                <a:solidFill>
                  <a:schemeClr val="lt1"/>
                </a:solidFill>
              </a:rPr>
              <a:t>dog = new </a:t>
            </a:r>
            <a:r>
              <a:rPr lang="en-GB" sz="1500">
                <a:solidFill>
                  <a:srgbClr val="FF9900"/>
                </a:solidFill>
              </a:rPr>
              <a:t>Animal</a:t>
            </a:r>
            <a:r>
              <a:rPr lang="en-GB" sz="1500">
                <a:solidFill>
                  <a:schemeClr val="lt1"/>
                </a:solidFill>
              </a:rPr>
              <a:t>(</a:t>
            </a:r>
            <a:r>
              <a:rPr lang="en-GB" sz="1500">
                <a:solidFill>
                  <a:srgbClr val="00FF00"/>
                </a:solidFill>
              </a:rPr>
              <a:t>"Buddy"</a:t>
            </a:r>
            <a:r>
              <a:rPr lang="en-GB" sz="1500">
                <a:solidFill>
                  <a:schemeClr val="lt1"/>
                </a:solidFill>
              </a:rPr>
              <a:t>, </a:t>
            </a:r>
            <a:r>
              <a:rPr lang="en-GB" sz="1500">
                <a:solidFill>
                  <a:srgbClr val="00FF00"/>
                </a:solidFill>
              </a:rPr>
              <a:t>"Dog"</a:t>
            </a:r>
            <a:r>
              <a:rPr lang="en-GB" sz="1500">
                <a:solidFill>
                  <a:schemeClr val="lt1"/>
                </a:solidFill>
              </a:rPr>
              <a:t>);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FFFF"/>
                </a:solidFill>
              </a:rPr>
              <a:t>dog</a:t>
            </a:r>
            <a:r>
              <a:rPr lang="en-GB" sz="1500">
                <a:solidFill>
                  <a:schemeClr val="lt1"/>
                </a:solidFill>
              </a:rPr>
              <a:t>.</a:t>
            </a:r>
            <a:r>
              <a:rPr lang="en-GB" sz="1500">
                <a:solidFill>
                  <a:srgbClr val="FFFF00"/>
                </a:solidFill>
              </a:rPr>
              <a:t>greet</a:t>
            </a:r>
            <a:r>
              <a:rPr lang="en-GB" sz="1500">
                <a:solidFill>
                  <a:schemeClr val="lt1"/>
                </a:solidFill>
              </a:rPr>
              <a:t>();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Instance Variables and Methods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Instance Variables:</a:t>
            </a:r>
            <a:endParaRPr sz="16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Properties that hold data unique to each object instance.</a:t>
            </a:r>
            <a:endParaRPr sz="16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Set and access instance variables using dot notation.</a:t>
            </a:r>
            <a:endParaRPr sz="16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GB" sz="1500">
                <a:solidFill>
                  <a:schemeClr val="lt1"/>
                </a:solidFill>
              </a:rPr>
              <a:t>Example:</a:t>
            </a:r>
            <a:endParaRPr sz="15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00FF"/>
                </a:solidFill>
              </a:rPr>
              <a:t>console</a:t>
            </a:r>
            <a:r>
              <a:rPr lang="en-GB" sz="1600">
                <a:solidFill>
                  <a:schemeClr val="lt1"/>
                </a:solidFill>
              </a:rPr>
              <a:t>.</a:t>
            </a:r>
            <a:r>
              <a:rPr lang="en-GB" sz="1600">
                <a:solidFill>
                  <a:srgbClr val="FFFF00"/>
                </a:solidFill>
              </a:rPr>
              <a:t>log</a:t>
            </a:r>
            <a:r>
              <a:rPr lang="en-GB" sz="1600">
                <a:solidFill>
                  <a:schemeClr val="lt1"/>
                </a:solidFill>
              </a:rPr>
              <a:t>(person.</a:t>
            </a:r>
            <a:r>
              <a:rPr lang="en-GB" sz="1600">
                <a:solidFill>
                  <a:srgbClr val="C27BA0"/>
                </a:solidFill>
              </a:rPr>
              <a:t>firstName</a:t>
            </a:r>
            <a:r>
              <a:rPr lang="en-GB" sz="1600">
                <a:solidFill>
                  <a:schemeClr val="lt1"/>
                </a:solidFill>
              </a:rPr>
              <a:t>); </a:t>
            </a:r>
            <a:r>
              <a:rPr lang="en-GB" sz="1600">
                <a:solidFill>
                  <a:srgbClr val="00FF00"/>
                </a:solidFill>
              </a:rPr>
              <a:t>// Output: John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Instance Variables and Methods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Instance Methods:</a:t>
            </a:r>
            <a:endParaRPr sz="16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Functions that operate on instance-specific data.</a:t>
            </a:r>
            <a:endParaRPr sz="16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GB" sz="1600">
                <a:solidFill>
                  <a:schemeClr val="lt1"/>
                </a:solidFill>
              </a:rPr>
              <a:t>Access instance properties using the this keyword.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9900"/>
                </a:solidFill>
              </a:rPr>
              <a:t>Animal</a:t>
            </a:r>
            <a:r>
              <a:rPr lang="en-GB" sz="1600">
                <a:solidFill>
                  <a:schemeClr val="lt1"/>
                </a:solidFill>
              </a:rPr>
              <a:t>.</a:t>
            </a:r>
            <a:r>
              <a:rPr lang="en-GB" sz="1600">
                <a:solidFill>
                  <a:schemeClr val="accent1"/>
                </a:solidFill>
              </a:rPr>
              <a:t>prototype</a:t>
            </a:r>
            <a:r>
              <a:rPr lang="en-GB" sz="1600">
                <a:solidFill>
                  <a:schemeClr val="lt1"/>
                </a:solidFill>
              </a:rPr>
              <a:t>.</a:t>
            </a:r>
            <a:r>
              <a:rPr lang="en-GB" sz="1600">
                <a:solidFill>
                  <a:srgbClr val="FFFF00"/>
                </a:solidFill>
              </a:rPr>
              <a:t>bark</a:t>
            </a:r>
            <a:r>
              <a:rPr lang="en-GB" sz="1600">
                <a:solidFill>
                  <a:schemeClr val="lt1"/>
                </a:solidFill>
              </a:rPr>
              <a:t> = </a:t>
            </a:r>
            <a:r>
              <a:rPr lang="en-GB" sz="1600">
                <a:solidFill>
                  <a:schemeClr val="accent1"/>
                </a:solidFill>
              </a:rPr>
              <a:t>function</a:t>
            </a:r>
            <a:r>
              <a:rPr lang="en-GB" sz="1600">
                <a:solidFill>
                  <a:schemeClr val="lt1"/>
                </a:solidFill>
              </a:rPr>
              <a:t>()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FF00FF"/>
                </a:solidFill>
              </a:rPr>
              <a:t>console</a:t>
            </a:r>
            <a:r>
              <a:rPr lang="en-GB" sz="1600">
                <a:solidFill>
                  <a:schemeClr val="lt1"/>
                </a:solidFill>
              </a:rPr>
              <a:t>.log(</a:t>
            </a:r>
            <a:r>
              <a:rPr lang="en-GB" sz="1600">
                <a:solidFill>
                  <a:srgbClr val="00FF00"/>
                </a:solidFill>
              </a:rPr>
              <a:t>`${</a:t>
            </a:r>
            <a:r>
              <a:rPr lang="en-GB" sz="1600">
                <a:solidFill>
                  <a:schemeClr val="accent6"/>
                </a:solidFill>
              </a:rPr>
              <a:t>this.name</a:t>
            </a:r>
            <a:r>
              <a:rPr lang="en-GB" sz="1600">
                <a:solidFill>
                  <a:srgbClr val="00FF00"/>
                </a:solidFill>
              </a:rPr>
              <a:t>} is barking.`</a:t>
            </a:r>
            <a:r>
              <a:rPr lang="en-GB" sz="1600">
                <a:solidFill>
                  <a:schemeClr val="lt1"/>
                </a:solidFill>
              </a:rPr>
              <a:t>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dog.</a:t>
            </a:r>
            <a:r>
              <a:rPr lang="en-GB" sz="1600">
                <a:solidFill>
                  <a:srgbClr val="FFFF00"/>
                </a:solidFill>
              </a:rPr>
              <a:t>bark</a:t>
            </a:r>
            <a:r>
              <a:rPr lang="en-GB" sz="1600">
                <a:solidFill>
                  <a:schemeClr val="lt1"/>
                </a:solidFill>
              </a:rPr>
              <a:t>(); </a:t>
            </a:r>
            <a:r>
              <a:rPr lang="en-GB" sz="1600">
                <a:solidFill>
                  <a:srgbClr val="00FF00"/>
                </a:solidFill>
              </a:rPr>
              <a:t>// Output: Buddy is barking.</a:t>
            </a:r>
            <a:endParaRPr sz="1600"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